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65" r:id="rId2"/>
    <p:sldId id="267" r:id="rId3"/>
    <p:sldId id="298" r:id="rId4"/>
    <p:sldId id="292" r:id="rId5"/>
    <p:sldId id="302" r:id="rId6"/>
    <p:sldId id="294" r:id="rId7"/>
    <p:sldId id="293" r:id="rId8"/>
    <p:sldId id="303" r:id="rId9"/>
    <p:sldId id="295" r:id="rId10"/>
    <p:sldId id="296" r:id="rId11"/>
    <p:sldId id="300" r:id="rId12"/>
    <p:sldId id="297" r:id="rId13"/>
    <p:sldId id="301" r:id="rId14"/>
    <p:sldId id="299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291" r:id="rId24"/>
  </p:sldIdLst>
  <p:sldSz cx="9144000" cy="6858000" type="screen4x3"/>
  <p:notesSz cx="6858000" cy="9144000"/>
  <p:defaultTextStyle>
    <a:defPPr>
      <a:defRPr lang="zh-CN"/>
    </a:defPPr>
    <a:lvl1pPr marL="0" algn="l" defTabSz="51562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5620" algn="l" defTabSz="51562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31875" algn="l" defTabSz="51562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47495" algn="l" defTabSz="51562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63115" algn="l" defTabSz="51562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79370" algn="l" defTabSz="51562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94990" algn="l" defTabSz="51562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610610" algn="l" defTabSz="51562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126230" algn="l" defTabSz="515620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92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4812"/>
    <a:srgbClr val="FFFFFF"/>
    <a:srgbClr val="64109F"/>
    <a:srgbClr val="481579"/>
    <a:srgbClr val="3E0D6B"/>
    <a:srgbClr val="43185D"/>
    <a:srgbClr val="3C1B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1695" autoAdjust="0"/>
  </p:normalViewPr>
  <p:slideViewPr>
    <p:cSldViewPr snapToGrid="0" snapToObjects="1">
      <p:cViewPr varScale="1">
        <p:scale>
          <a:sx n="106" d="100"/>
          <a:sy n="106" d="100"/>
        </p:scale>
        <p:origin x="1074" y="138"/>
      </p:cViewPr>
      <p:guideLst>
        <p:guide orient="horz" pos="2160"/>
        <p:guide pos="292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0D64F1-A7E5-441E-9CDC-F4E83EBEC48D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E2D34D-4A89-4A6F-86DB-4C79E26E26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761304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2018/11/13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27820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1345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72706-4A1C-4E12-9CAC-1B758652654F}" type="slidenum">
              <a:rPr lang="zh-CN" altLang="en-US" smtClean="0"/>
              <a:pPr/>
              <a:t>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332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72706-4A1C-4E12-9CAC-1B758652654F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800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72706-4A1C-4E12-9CAC-1B758652654F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31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72706-4A1C-4E12-9CAC-1B758652654F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921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272706-4A1C-4E12-9CAC-1B758652654F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9823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8773CB8-0011-4DB1-B403-E40B0535CB3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49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348" y="1371600"/>
            <a:ext cx="8147304" cy="1344168"/>
          </a:xfrm>
        </p:spPr>
        <p:txBody>
          <a:bodyPr vert="horz" lIns="91440" tIns="45720" rIns="91440" bIns="45720" rtlCol="0" anchor="b" anchorCtr="0"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algn="ctr" defTabSz="914400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8348" y="2715767"/>
            <a:ext cx="8147304" cy="667512"/>
          </a:xfrm>
        </p:spPr>
        <p:txBody>
          <a:bodyPr vert="horz" lIns="91440" tIns="45720" rIns="91440" bIns="45720" rtlCol="0">
            <a:normAutofit/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 defTabSz="914400" rtl="0" eaLnBrk="1" latinLnBrk="0" hangingPunct="1">
              <a:spcBef>
                <a:spcPts val="0"/>
              </a:spcBef>
              <a:buClr>
                <a:schemeClr val="tx1">
                  <a:lumMod val="75000"/>
                  <a:lumOff val="25000"/>
                </a:schemeClr>
              </a:buClr>
              <a:buSzPct val="75000"/>
              <a:buFont typeface="Wingdings 2" panose="05020102010507070707" pitchFamily="18" charset="2"/>
              <a:buNone/>
              <a:defRPr sz="2200" b="0" kern="120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033DF855-6F4F-4674-A28E-190A181D8ED8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2E0FA0-59C5-4342-B220-53001AC44731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Picture Placeholder 2"/>
          <p:cNvSpPr>
            <a:spLocks noGrp="1"/>
          </p:cNvSpPr>
          <p:nvPr>
            <p:ph type="pic" idx="1"/>
          </p:nvPr>
        </p:nvSpPr>
        <p:spPr>
          <a:xfrm>
            <a:off x="4805045" y="430306"/>
            <a:ext cx="3840480" cy="5432612"/>
          </a:xfrm>
          <a:solidFill>
            <a:schemeClr val="bg1">
              <a:lumMod val="85000"/>
            </a:schemeClr>
          </a:solidFill>
          <a:ln w="127000" cap="sq">
            <a:solidFill>
              <a:schemeClr val="bg1"/>
            </a:solidFill>
            <a:miter lim="800000"/>
          </a:ln>
          <a:effectLst>
            <a:outerShdw blurRad="76200" dist="12700" dir="5400000" sx="100500" sy="100500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extrusionH="50800">
            <a:extrusionClr>
              <a:schemeClr val="tx1"/>
            </a:extrusionClr>
            <a:contourClr>
              <a:schemeClr val="tx1"/>
            </a:contourClr>
          </a:sp3d>
        </p:spPr>
        <p:txBody>
          <a:bodyPr vert="horz" lIns="91440" tIns="45720" rIns="91440" bIns="45720" rtlCol="0">
            <a:normAutofit/>
          </a:bodyPr>
          <a:lstStyle>
            <a:lvl1pPr marL="457200" indent="-457200" algn="l" defTabSz="914400" rtl="0" eaLnBrk="1" latinLnBrk="0" hangingPunct="1">
              <a:spcBef>
                <a:spcPts val="2000"/>
              </a:spcBef>
              <a:buClr>
                <a:schemeClr val="accent2">
                  <a:lumMod val="50000"/>
                  <a:lumOff val="50000"/>
                </a:schemeClr>
              </a:buClr>
              <a:buSzPct val="75000"/>
              <a:buFont typeface="Wingdings 2" panose="05020102010507070707" pitchFamily="18" charset="2"/>
              <a:buNone/>
              <a:defRPr sz="2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>
            <a:lvl5pPr>
              <a:defRPr/>
            </a:lvl5pPr>
            <a:lvl7pPr marL="2743200" indent="-457200">
              <a:defRPr/>
            </a:lvl7pPr>
            <a:lvl8pPr marL="2743200" indent="-457200">
              <a:defRPr/>
            </a:lvl8pPr>
            <a:lvl9pPr marL="2743200" indent="-457200">
              <a:defRPr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4776F-BE3F-4D02-90F9-7A2FAA90AE15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1412" y="417513"/>
            <a:ext cx="1600200" cy="570865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511174" y="417513"/>
            <a:ext cx="6499225" cy="5708650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357FE5-3FF6-445A-A3FD-38CCE3AF044C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正在关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vert="horz" lIns="91440" tIns="45720" rIns="91440" bIns="45720" rtlCol="0" anchor="ctr"/>
          <a:lstStyle>
            <a:lvl1pPr marL="0" algn="l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D3D71EEA-6C44-4964-BC9E-9033AB1794A5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 vert="horz" lIns="91440" tIns="45720" rIns="91440" bIns="45720" rtlCol="0" anchor="ctr"/>
          <a:lstStyle>
            <a:lvl1pPr marL="0" algn="ct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/>
          <a:lstStyle>
            <a:lvl1pPr marL="0" algn="r" defTabSz="914400" rtl="0" eaLnBrk="1" latinLnBrk="0" hangingPunct="1">
              <a:defRPr sz="1100" kern="1200"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65C879-401B-41F5-B7C6-AA972867BFA4}" type="datetime1">
              <a:rPr lang="zh-CN" altLang="en-US" smtClean="0"/>
              <a:t>2018/11/13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CB0338-5ED3-4347-BEBE-73F8B8F6757D}" type="slidenum">
              <a:rPr lang="zh-CN" altLang="en-US"/>
              <a:t>‹#›</a:t>
            </a:fld>
            <a:endParaRPr lang="en-US" altLang="zh-CN" sz="18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FDC7AC-737F-4A0C-80C5-61C69A6C3CB0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(带图片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475" y="4343398"/>
            <a:ext cx="8147049" cy="1346013"/>
          </a:xfrm>
        </p:spPr>
        <p:txBody>
          <a:bodyPr>
            <a:normAutofit/>
            <a:scene3d>
              <a:camera prst="orthographicFront"/>
              <a:lightRig rig="threePt" dir="t">
                <a:rot lat="0" lon="0" rev="10800000"/>
              </a:lightRig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>
              <a:lnSpc>
                <a:spcPts val="6400"/>
              </a:lnSpc>
              <a:defRPr sz="60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8475" y="5688105"/>
            <a:ext cx="8147050" cy="663387"/>
          </a:xfrm>
        </p:spPr>
        <p:txBody>
          <a:bodyPr>
            <a:scene3d>
              <a:camera prst="orthographicFront"/>
              <a:lightRig rig="threePt" dir="t"/>
            </a:scene3d>
            <a:sp3d extrusionH="57150">
              <a:bevelT w="38100" h="38100" prst="relaxedInset"/>
              <a:bevelB w="38100" h="38100" prst="relaxedInset"/>
            </a:sp3d>
          </a:bodyPr>
          <a:lstStyle>
            <a:lvl1pPr marL="0" indent="0" algn="ctr">
              <a:spcBef>
                <a:spcPts val="0"/>
              </a:spcBef>
              <a:buNone/>
              <a:defRPr b="0" baseline="0">
                <a:solidFill>
                  <a:schemeClr val="bg1"/>
                </a:solidFill>
                <a:effectLst>
                  <a:outerShdw blurRad="25400" dist="254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B0CE5F1C-F6D6-43DC-9627-9A031930BAD8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75000"/>
                    <a:lumOff val="25000"/>
                  </a:schemeClr>
                </a:solidFill>
                <a:effectLst>
                  <a:outerShdw blurRad="25400" dist="12700" dir="4200000" algn="ctr" rotWithShape="0">
                    <a:schemeClr val="tx1">
                      <a:alpha val="40000"/>
                    </a:schemeClr>
                  </a:outerShdw>
                </a:effectLst>
              </a:defRPr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1981200" y="685800"/>
            <a:ext cx="5181600" cy="3352800"/>
          </a:xfrm>
          <a:solidFill>
            <a:schemeClr val="tx1">
              <a:lumMod val="75000"/>
            </a:schemeClr>
          </a:solidFill>
          <a:ln w="127000" cap="sq">
            <a:solidFill>
              <a:schemeClr val="tx1"/>
            </a:solidFill>
            <a:miter lim="800000"/>
          </a:ln>
          <a:effectLst>
            <a:outerShdw blurRad="63500" sx="101000" sy="101000" algn="ctr" rotWithShape="0">
              <a:schemeClr val="bg2">
                <a:lumMod val="20000"/>
                <a:lumOff val="80000"/>
                <a:alpha val="40000"/>
              </a:schemeClr>
            </a:outerShdw>
          </a:effectLst>
          <a:scene3d>
            <a:camera prst="orthographicFront"/>
            <a:lightRig rig="twoPt" dir="t">
              <a:rot lat="0" lon="0" rev="9000000"/>
            </a:lightRig>
          </a:scene3d>
          <a:sp3d prstMaterial="matte">
            <a:bevelT w="12700" prst="relaxedInset"/>
            <a:bevelB w="38100" h="127000" prst="relaxedInset"/>
            <a:extrusionClr>
              <a:schemeClr val="tx1"/>
            </a:extrusionClr>
            <a:contourClr>
              <a:schemeClr val="tx1"/>
            </a:contourClr>
          </a:sp3d>
        </p:spPr>
        <p:txBody>
          <a:bodyPr/>
          <a:lstStyle>
            <a:lvl1pPr>
              <a:buNone/>
              <a:defRPr/>
            </a:lvl1pPr>
          </a:lstStyle>
          <a:p>
            <a:r>
              <a:rPr lang="zh-CN" altLang="en-US"/>
              <a:t>单击图标添加图片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1774826"/>
            <a:ext cx="8147050" cy="1873250"/>
          </a:xfrm>
        </p:spPr>
        <p:txBody>
          <a:bodyPr anchor="b" anchorCtr="0"/>
          <a:lstStyle>
            <a:lvl1pPr algn="ctr">
              <a:defRPr sz="6000" b="0" cap="none" baseline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8475" y="3654519"/>
            <a:ext cx="8147050" cy="1500187"/>
          </a:xfrm>
        </p:spPr>
        <p:txBody>
          <a:bodyPr anchor="t" anchorCtr="0">
            <a:normAutofit/>
          </a:bodyPr>
          <a:lstStyle>
            <a:lvl1pPr marL="0" indent="0" algn="ctr">
              <a:spcBef>
                <a:spcPts val="0"/>
              </a:spcBef>
              <a:buNone/>
              <a:defRPr sz="2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402D0-AD57-461A-B31F-2825FC226DFE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98475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462280">
              <a:defRPr sz="1800"/>
            </a:lvl6pPr>
            <a:lvl7pPr marL="2291080" indent="-462280">
              <a:defRPr sz="1800"/>
            </a:lvl7pPr>
            <a:lvl8pPr marL="2291080" indent="-462280">
              <a:defRPr sz="1800"/>
            </a:lvl8pPr>
            <a:lvl9pPr marL="2291080" indent="-462280"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805046" y="1762125"/>
            <a:ext cx="3840480" cy="43640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 marL="2291080" indent="-462280">
              <a:defRPr sz="1800"/>
            </a:lvl5pPr>
            <a:lvl6pPr marL="2291080" indent="-462280">
              <a:defRPr sz="1800"/>
            </a:lvl6pPr>
            <a:lvl7pPr marL="2291080" indent="-462280">
              <a:defRPr sz="1800"/>
            </a:lvl7pPr>
            <a:lvl8pPr marL="2291080" indent="-462280">
              <a:defRPr sz="1800"/>
            </a:lvl8pPr>
            <a:lvl9pPr marL="2291080" indent="-462280"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07552C-B78C-4FE7-A827-F2D50EE9CD43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98475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98475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462280">
              <a:defRPr sz="1600"/>
            </a:lvl6pPr>
            <a:lvl7pPr marL="2291080" indent="-462280">
              <a:defRPr sz="1600"/>
            </a:lvl7pPr>
            <a:lvl8pPr marL="2291080" indent="-462280">
              <a:defRPr sz="1600"/>
            </a:lvl8pPr>
            <a:lvl9pPr marL="2291080" indent="-462280"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805046" y="1550894"/>
            <a:ext cx="3840480" cy="715962"/>
          </a:xfrm>
        </p:spPr>
        <p:txBody>
          <a:bodyPr anchor="b"/>
          <a:lstStyle>
            <a:lvl1pPr marL="0" indent="0" algn="ctr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805046" y="2541494"/>
            <a:ext cx="3840480" cy="358466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462280">
              <a:defRPr sz="1600"/>
            </a:lvl6pPr>
            <a:lvl7pPr marL="2291080" indent="-462280">
              <a:defRPr sz="1600"/>
            </a:lvl7pPr>
            <a:lvl8pPr marL="2291080" indent="-462280">
              <a:defRPr sz="1600"/>
            </a:lvl8pPr>
            <a:lvl9pPr marL="2291080" indent="-462280"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2B3A7-0326-448A-9896-16A79D39EC3D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02920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805045" y="2353235"/>
            <a:ext cx="3840480" cy="1588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8E90-E77C-44C5-809B-635DBD86D302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2EDEF8-823A-40E0-B02D-91A1ABDFE5C6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40" y="416859"/>
            <a:ext cx="3840480" cy="1994647"/>
          </a:xfrm>
        </p:spPr>
        <p:txBody>
          <a:bodyPr anchor="b"/>
          <a:lstStyle>
            <a:lvl1pPr algn="ctr">
              <a:defRPr sz="4400" b="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792532" y="403412"/>
            <a:ext cx="3840480" cy="572275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 marL="2291080" indent="-462280">
              <a:defRPr sz="1800"/>
            </a:lvl6pPr>
            <a:lvl7pPr marL="2291080" indent="-462280">
              <a:defRPr sz="1800"/>
            </a:lvl7pPr>
            <a:lvl8pPr marL="2291080" indent="-462280">
              <a:defRPr sz="1800"/>
            </a:lvl8pPr>
            <a:lvl9pPr marL="2291080" indent="-462280"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497540" y="2438400"/>
            <a:ext cx="3840480" cy="3316942"/>
          </a:xfrm>
        </p:spPr>
        <p:txBody>
          <a:bodyPr>
            <a:normAutofit/>
          </a:bodyPr>
          <a:lstStyle>
            <a:lvl1pPr marL="0" indent="0" algn="ctr">
              <a:spcBef>
                <a:spcPts val="6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21C338-97EC-40F3-8CB8-569651000D71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PPT3.jpg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8475" y="94129"/>
            <a:ext cx="8147051" cy="145228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8475" y="1761565"/>
            <a:ext cx="8147051" cy="43645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2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1272634-5753-427E-9C93-6D106903EDDA}" type="datetime1">
              <a:rPr kumimoji="1" lang="zh-CN" altLang="en-US" smtClean="0"/>
              <a:t>2018/11/13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7659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E3D4E1D-4661-9846-8161-CD16D23C16A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5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914400" rtl="0" eaLnBrk="1" latinLnBrk="0" hangingPunct="1">
        <a:spcBef>
          <a:spcPts val="2000"/>
        </a:spcBef>
        <a:buClr>
          <a:schemeClr val="tx1">
            <a:lumMod val="75000"/>
            <a:lumOff val="25000"/>
          </a:schemeClr>
        </a:buClr>
        <a:buSzPct val="75000"/>
        <a:buFont typeface="Wingdings 2" panose="05020102010507070707" pitchFamily="18" charset="2"/>
        <a:buChar char="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anose="05020102010507070707" pitchFamily="18" charset="2"/>
        <a:buChar char="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3716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anose="05020102010507070707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828800" indent="-457200" algn="l" defTabSz="914400" rtl="0" eaLnBrk="1" latinLnBrk="0" hangingPunct="1">
        <a:spcBef>
          <a:spcPts val="600"/>
        </a:spcBef>
        <a:buClr>
          <a:schemeClr val="tx1">
            <a:lumMod val="50000"/>
            <a:lumOff val="50000"/>
          </a:schemeClr>
        </a:buClr>
        <a:buSzPct val="75000"/>
        <a:buFont typeface="Wingdings 2" panose="05020102010507070707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286000" indent="-457200" algn="l" defTabSz="914400" rtl="0" eaLnBrk="1" latinLnBrk="0" hangingPunct="1">
        <a:spcBef>
          <a:spcPts val="600"/>
        </a:spcBef>
        <a:buClr>
          <a:schemeClr val="tx1">
            <a:lumMod val="75000"/>
            <a:lumOff val="25000"/>
          </a:schemeClr>
        </a:buClr>
        <a:buSzPct val="75000"/>
        <a:buFont typeface="Wingdings 2" panose="05020102010507070707" pitchFamily="18" charset="2"/>
        <a:buChar char="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743200" indent="-4622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anose="05020102010507070707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205480" indent="-46228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anose="05020102010507070707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657600" indent="-462280" algn="l" defTabSz="914400" rtl="0" eaLnBrk="1" latinLnBrk="0" hangingPunct="1">
        <a:spcBef>
          <a:spcPct val="20000"/>
        </a:spcBef>
        <a:buClr>
          <a:schemeClr val="tx1">
            <a:lumMod val="50000"/>
            <a:lumOff val="50000"/>
          </a:schemeClr>
        </a:buClr>
        <a:buSzPct val="75000"/>
        <a:buFont typeface="Wingdings 2" panose="05020102010507070707" pitchFamily="18" charset="2"/>
        <a:buChar char=""/>
        <a:defRPr lang="en-US" sz="1800" kern="1200" dirty="0" smtClean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4119880" indent="-462280" algn="l" defTabSz="914400" rtl="0" eaLnBrk="1" latinLnBrk="0" hangingPunct="1">
        <a:spcBef>
          <a:spcPct val="20000"/>
        </a:spcBef>
        <a:buClr>
          <a:schemeClr val="tx1">
            <a:lumMod val="75000"/>
            <a:lumOff val="25000"/>
          </a:schemeClr>
        </a:buClr>
        <a:buSzPct val="75000"/>
        <a:buFont typeface="Wingdings 2" panose="05020102010507070707" pitchFamily="18" charset="2"/>
        <a:buChar char=""/>
        <a:defRPr lang="en-US" sz="1800" kern="1200" dirty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PT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6181" y="-92224"/>
            <a:ext cx="9144000" cy="6858000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3110149" y="3006886"/>
            <a:ext cx="6126480" cy="992909"/>
          </a:xfrm>
          <a:prstGeom prst="rect">
            <a:avLst/>
          </a:prstGeom>
          <a:noFill/>
          <a:effectLst/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ts val="6400"/>
              </a:lnSpc>
              <a:spcBef>
                <a:spcPct val="0"/>
              </a:spcBef>
              <a:buNone/>
              <a:defRPr sz="6000" kern="1200">
                <a:solidFill>
                  <a:schemeClr val="bg1"/>
                </a:solidFill>
                <a:effectLst>
                  <a:outerShdw blurRad="25400" dist="19050" dir="4200000" algn="ctr" rotWithShape="0">
                    <a:schemeClr val="tx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fontAlgn="auto">
              <a:lnSpc>
                <a:spcPct val="150000"/>
              </a:lnSpc>
            </a:pPr>
            <a:r>
              <a:rPr lang="en-US" altLang="zh-CN" sz="3200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Heiti SC Light"/>
                <a:cs typeface="微软雅黑" panose="020B0503020204020204" charset="-122"/>
              </a:rPr>
              <a:t>Positional Self-Attention with Co-Attention</a:t>
            </a:r>
          </a:p>
          <a:p>
            <a:pPr fontAlgn="auto">
              <a:lnSpc>
                <a:spcPct val="150000"/>
              </a:lnSpc>
            </a:pPr>
            <a:r>
              <a:rPr lang="en-US" altLang="ja-JP" sz="3200" baseline="30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Heiti SC Light"/>
                <a:cs typeface="微软雅黑" panose="020B0503020204020204" charset="-122"/>
              </a:rPr>
              <a:t>f</a:t>
            </a:r>
            <a:r>
              <a:rPr lang="en-US" altLang="ja-JP" sz="3200" baseline="30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anose="020B0503020204020204" charset="-122"/>
                <a:ea typeface="Heiti SC Light"/>
                <a:cs typeface="微软雅黑" panose="020B0503020204020204" charset="-122"/>
              </a:rPr>
              <a:t>or Video Question Answering</a:t>
            </a:r>
            <a:endParaRPr lang="ja-JP" altLang="en-US" sz="3200" baseline="30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微软雅黑" panose="020B0503020204020204" charset="-122"/>
              <a:ea typeface="Heiti SC Light"/>
              <a:cs typeface="微软雅黑" panose="020B0503020204020204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>
                <a:solidFill>
                  <a:schemeClr val="tx1"/>
                </a:solidFill>
              </a:rPr>
              <a:t>1</a:t>
            </a:fld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2502130" y="4532021"/>
            <a:ext cx="6488615" cy="1085850"/>
          </a:xfrm>
        </p:spPr>
        <p:txBody>
          <a:bodyPr>
            <a:noAutofit/>
          </a:bodyPr>
          <a:lstStyle/>
          <a:p>
            <a:pPr fontAlgn="b">
              <a:lnSpc>
                <a:spcPct val="120000"/>
              </a:lnSpc>
              <a:spcBef>
                <a:spcPct val="0"/>
              </a:spcBef>
            </a:pPr>
            <a:r>
              <a:rPr lang="en-US" altLang="zh-CN" sz="16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Xiangpeng</a:t>
            </a:r>
            <a:r>
              <a:rPr lang="en-US" altLang="zh-CN" sz="16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Li, </a:t>
            </a:r>
            <a:r>
              <a:rPr lang="en-US" altLang="zh-CN" sz="16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Jingkuan</a:t>
            </a:r>
            <a:r>
              <a:rPr lang="en-US" altLang="zh-CN" sz="16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Song, </a:t>
            </a:r>
            <a:r>
              <a:rPr lang="en-US" altLang="zh-CN" sz="16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Lianli</a:t>
            </a:r>
            <a:r>
              <a:rPr lang="en-US" altLang="zh-CN" sz="16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Gao, </a:t>
            </a:r>
            <a:r>
              <a:rPr lang="en-US" altLang="zh-CN" sz="16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Xianglong</a:t>
            </a:r>
            <a:r>
              <a:rPr lang="en-US" altLang="zh-CN" sz="16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Liu, </a:t>
            </a:r>
            <a:r>
              <a:rPr lang="en-US" altLang="zh-CN" sz="16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Wenbing</a:t>
            </a:r>
            <a:r>
              <a:rPr lang="en-US" altLang="zh-CN" sz="16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Huang, Chuang </a:t>
            </a:r>
            <a:r>
              <a:rPr lang="en-US" altLang="zh-CN" sz="16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Gan</a:t>
            </a:r>
            <a:r>
              <a:rPr lang="en-US" altLang="zh-CN" sz="16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, </a:t>
            </a:r>
            <a:r>
              <a:rPr lang="en-US" altLang="zh-CN" sz="1600" dirty="0" err="1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Xiangnan</a:t>
            </a:r>
            <a:r>
              <a:rPr lang="en-US" altLang="zh-CN" sz="16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He</a:t>
            </a:r>
          </a:p>
          <a:p>
            <a:pPr fontAlgn="b">
              <a:lnSpc>
                <a:spcPct val="120000"/>
              </a:lnSpc>
              <a:spcBef>
                <a:spcPct val="0"/>
              </a:spcBef>
            </a:pPr>
            <a:r>
              <a:rPr lang="en-US" altLang="zh-CN" sz="1600" dirty="0" smtClean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University of Electronic Science and Technology of China</a:t>
            </a:r>
            <a:endParaRPr lang="en-US" altLang="zh-CN" sz="1600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123565"/>
            <a:ext cx="8147051" cy="1282801"/>
          </a:xfrm>
        </p:spPr>
        <p:txBody>
          <a:bodyPr/>
          <a:lstStyle/>
          <a:p>
            <a:r>
              <a:rPr lang="en-US" altLang="zh-CN" dirty="0" smtClean="0"/>
              <a:t>Proposed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10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95633" y="4938881"/>
            <a:ext cx="655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Figure 1: The overview of our proposed framework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" y="1761565"/>
            <a:ext cx="8434388" cy="2790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6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123565"/>
            <a:ext cx="8147051" cy="1282801"/>
          </a:xfrm>
        </p:spPr>
        <p:txBody>
          <a:bodyPr/>
          <a:lstStyle/>
          <a:p>
            <a:r>
              <a:rPr lang="en-US" altLang="zh-CN" dirty="0" smtClean="0"/>
              <a:t>Proposed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11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95633" y="4938881"/>
            <a:ext cx="655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Figure 1: The overview of our proposed framework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" y="1761565"/>
            <a:ext cx="8434388" cy="279025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10682" y="2141838"/>
            <a:ext cx="1367480" cy="963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626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-62393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Proposed Method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63371" y="1581127"/>
            <a:ext cx="7371781" cy="2721298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12</a:t>
            </a:fld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192" y="5026686"/>
            <a:ext cx="4634840" cy="7817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5429" y="4743673"/>
            <a:ext cx="4428571" cy="117142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61237" y="4423212"/>
            <a:ext cx="66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/>
              <a:t>Details about Positional Self-Attention Block</a:t>
            </a:r>
            <a:endParaRPr lang="zh-CN" altLang="en-US" sz="1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1977" y="2021282"/>
            <a:ext cx="2190476" cy="1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49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123565"/>
            <a:ext cx="8147051" cy="1282801"/>
          </a:xfrm>
        </p:spPr>
        <p:txBody>
          <a:bodyPr/>
          <a:lstStyle/>
          <a:p>
            <a:r>
              <a:rPr lang="en-US" altLang="zh-CN" dirty="0" smtClean="0"/>
              <a:t>Proposed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13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95633" y="4938881"/>
            <a:ext cx="655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Figure 1: The overview of our proposed framework 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" y="1761565"/>
            <a:ext cx="8434388" cy="27902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25217" y="2745458"/>
            <a:ext cx="1367480" cy="96382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-59777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Proposed Method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14</a:t>
            </a:fld>
            <a:endParaRPr kumimoji="1" lang="zh-CN" altLang="en-US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6269" y="1497819"/>
            <a:ext cx="6647941" cy="261852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37670" y="4205558"/>
            <a:ext cx="66232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800" dirty="0" smtClean="0"/>
              <a:t>Details about Tri-Linear Co-Attention</a:t>
            </a:r>
            <a:endParaRPr lang="zh-CN" altLang="en-US" sz="18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559" y="4655394"/>
            <a:ext cx="3333333" cy="5809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3873" y="5248202"/>
            <a:ext cx="1428571" cy="3142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0239" y="5248202"/>
            <a:ext cx="2000000" cy="3333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65142" y="4718156"/>
            <a:ext cx="24068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Tri-linear </a:t>
            </a:r>
            <a:r>
              <a:rPr lang="en-US" altLang="zh-CN" dirty="0" smtClean="0"/>
              <a:t>function: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0287" y="5752556"/>
            <a:ext cx="5161905" cy="4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43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03020" y="1946364"/>
            <a:ext cx="7149002" cy="3507085"/>
          </a:xfrm>
          <a:noFill/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>
                <a:ea typeface="新細明體" charset="-120"/>
              </a:rPr>
              <a:t>Introduction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>
                <a:ea typeface="新細明體" charset="-120"/>
              </a:rPr>
              <a:t>Related Work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>
                <a:ea typeface="新細明體" charset="-120"/>
              </a:rPr>
              <a:t>Proposed Method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b="1" dirty="0" smtClean="0">
                <a:solidFill>
                  <a:schemeClr val="tx1"/>
                </a:solidFill>
                <a:ea typeface="新細明體" charset="-120"/>
              </a:rPr>
              <a:t>Experiments and Results</a:t>
            </a:r>
            <a:endParaRPr kumimoji="1" lang="en-US" altLang="zh-CN" sz="3200" b="1" dirty="0">
              <a:solidFill>
                <a:schemeClr val="tx1"/>
              </a:solidFill>
              <a:ea typeface="新細明體" charset="-12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8475" y="700216"/>
            <a:ext cx="8147051" cy="659398"/>
          </a:xfrm>
        </p:spPr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919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-68833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Experiments and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16</a:t>
            </a:fld>
            <a:endParaRPr kumimoji="1" lang="zh-CN" altLang="en-US"/>
          </a:p>
        </p:txBody>
      </p:sp>
      <p:pic>
        <p:nvPicPr>
          <p:cNvPr id="5" name="内容占位符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8703" y="1945079"/>
            <a:ext cx="1226241" cy="2422451"/>
          </a:xfrm>
          <a:prstGeom prst="rect">
            <a:avLst/>
          </a:prstGeom>
        </p:spPr>
      </p:pic>
      <p:pic>
        <p:nvPicPr>
          <p:cNvPr id="6" name="内容占位符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2611" y="1945079"/>
            <a:ext cx="963665" cy="2424707"/>
          </a:xfrm>
          <a:prstGeom prst="rect">
            <a:avLst/>
          </a:prstGeom>
        </p:spPr>
      </p:pic>
      <p:pic>
        <p:nvPicPr>
          <p:cNvPr id="7" name="内容占位符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2" y="1947335"/>
            <a:ext cx="1010213" cy="2424511"/>
          </a:xfrm>
          <a:prstGeom prst="rect">
            <a:avLst/>
          </a:prstGeom>
        </p:spPr>
      </p:pic>
      <p:pic>
        <p:nvPicPr>
          <p:cNvPr id="8" name="内容占位符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3943" y="2477512"/>
            <a:ext cx="2508609" cy="1472559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245259" y="1492807"/>
            <a:ext cx="4816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Dataset: TGIF-QA contains four tasks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253493" y="4391569"/>
            <a:ext cx="1901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Transition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2073243" y="4391569"/>
            <a:ext cx="1901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Action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3863829" y="4421948"/>
            <a:ext cx="1901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Count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329845" y="4408807"/>
            <a:ext cx="19012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 smtClean="0"/>
              <a:t>FrameQA</a:t>
            </a:r>
            <a:endParaRPr lang="zh-CN" altLang="en-US" dirty="0"/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635155"/>
              </p:ext>
            </p:extLst>
          </p:nvPr>
        </p:nvGraphicFramePr>
        <p:xfrm>
          <a:off x="584215" y="4826266"/>
          <a:ext cx="8265280" cy="13545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3056"/>
                <a:gridCol w="1653056"/>
                <a:gridCol w="1653056"/>
                <a:gridCol w="1653056"/>
                <a:gridCol w="1653056"/>
              </a:tblGrid>
              <a:tr h="360983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Trans.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Action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solidFill>
                            <a:schemeClr val="tx1"/>
                          </a:solidFill>
                        </a:rPr>
                        <a:t>Count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solidFill>
                            <a:schemeClr val="tx1"/>
                          </a:solidFill>
                        </a:rPr>
                        <a:t>FrameQA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623067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Type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Multi-Choice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Multi-Choice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Number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Open-Ended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  <a:tr h="3609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Evaluation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ACC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ACC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MSE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ACC</a:t>
                      </a:r>
                      <a:endParaRPr lang="zh-CN" altLang="en-US" dirty="0"/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06656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-59772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Experiments and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17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274" y="1761565"/>
            <a:ext cx="5558605" cy="330945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04523" y="5101523"/>
            <a:ext cx="69349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Comparison with the state-of-the-art methods on TGIF-QA dataset.</a:t>
            </a:r>
          </a:p>
          <a:p>
            <a:r>
              <a:rPr lang="en-US" altLang="zh-CN" sz="1600" b="1" dirty="0" smtClean="0"/>
              <a:t>R</a:t>
            </a:r>
            <a:r>
              <a:rPr lang="en-US" altLang="zh-CN" sz="1600" dirty="0" smtClean="0"/>
              <a:t> denotes </a:t>
            </a:r>
            <a:r>
              <a:rPr lang="en-US" altLang="zh-CN" sz="1600" dirty="0" err="1" smtClean="0"/>
              <a:t>ResNet</a:t>
            </a:r>
            <a:r>
              <a:rPr lang="en-US" altLang="zh-CN" sz="1600" dirty="0" smtClean="0"/>
              <a:t> feature, </a:t>
            </a:r>
            <a:r>
              <a:rPr lang="en-US" altLang="zh-CN" sz="1600" b="1" dirty="0" smtClean="0"/>
              <a:t>C</a:t>
            </a:r>
            <a:r>
              <a:rPr lang="en-US" altLang="zh-CN" sz="1600" dirty="0" smtClean="0"/>
              <a:t> denotes C3D feature and </a:t>
            </a:r>
            <a:r>
              <a:rPr lang="en-US" altLang="zh-CN" sz="1600" b="1" dirty="0" smtClean="0"/>
              <a:t>F</a:t>
            </a:r>
            <a:r>
              <a:rPr lang="en-US" altLang="zh-CN" sz="1600" dirty="0" smtClean="0"/>
              <a:t> denotes flow CNN feature</a:t>
            </a:r>
            <a:endParaRPr lang="zh-CN" altLang="en-US" sz="1600" dirty="0"/>
          </a:p>
        </p:txBody>
      </p:sp>
      <p:sp>
        <p:nvSpPr>
          <p:cNvPr id="3" name="文本框 2"/>
          <p:cNvSpPr txBox="1"/>
          <p:nvPr/>
        </p:nvSpPr>
        <p:spPr>
          <a:xfrm>
            <a:off x="217283" y="1883121"/>
            <a:ext cx="995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evaluation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3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-63371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Experiments and results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7045" y="2014576"/>
            <a:ext cx="5752381" cy="2247619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18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04523" y="4472360"/>
            <a:ext cx="69349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The effect of VPSA. The w/L VPSA indicates our model with L stacked VPSA layers. The experiments are conducted on the TGIF-QA dataset.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91435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092" y="-86941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Experiments and Results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3428" y="1844381"/>
            <a:ext cx="6457143" cy="1409524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19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666" y="4339934"/>
            <a:ext cx="6361905" cy="93333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48142" y="3265017"/>
            <a:ext cx="6418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Comparison results and time cost (seconds) on </a:t>
            </a:r>
            <a:r>
              <a:rPr lang="en-US" altLang="zh-CN" dirty="0" smtClean="0"/>
              <a:t>visual positional </a:t>
            </a:r>
            <a:r>
              <a:rPr lang="en-US" altLang="zh-CN" dirty="0"/>
              <a:t>self-attention (VPSA) and Bi-LSTM layer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48141" y="5270190"/>
            <a:ext cx="6418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effect of character embedding: without or with</a:t>
            </a:r>
          </a:p>
          <a:p>
            <a:r>
              <a:rPr lang="en-US" altLang="zh-CN" dirty="0"/>
              <a:t>word character information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2439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03020" y="1946364"/>
            <a:ext cx="7149002" cy="3507085"/>
          </a:xfrm>
          <a:noFill/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Introduction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Related Work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Proposed Method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Experiments and Results</a:t>
            </a:r>
            <a:endParaRPr kumimoji="1" lang="en-US" altLang="zh-CN" sz="3200" dirty="0">
              <a:ea typeface="新細明體" charset="-12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8475" y="700216"/>
            <a:ext cx="8147051" cy="659398"/>
          </a:xfrm>
        </p:spPr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224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092" y="-86941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Experiments and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20</a:t>
            </a:fld>
            <a:endParaRPr kumimoji="1"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6650" y="2557206"/>
            <a:ext cx="6266667" cy="129523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76950" y="4116757"/>
            <a:ext cx="6599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The effect of video question co-attention block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8211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6092" y="-86941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Experiments and Results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21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02" y="1483030"/>
            <a:ext cx="8437830" cy="47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3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We proposed a novel positional self-attention mechanism to replace tradition RNN, which is the first try in visual QA task.</a:t>
            </a:r>
          </a:p>
          <a:p>
            <a:r>
              <a:rPr lang="en-US" altLang="zh-CN" dirty="0" smtClean="0"/>
              <a:t>Tri-Linear co-attention enables the model attending to both relevant and important visual and textual features, which removes the irrelevant video and textual information to guarantee the generation of accuracy.</a:t>
            </a:r>
          </a:p>
          <a:p>
            <a:r>
              <a:rPr lang="en-US" altLang="zh-CN" dirty="0" smtClean="0"/>
              <a:t>Experimental results on four tasks demonstrate the efficiency and effectiveness of our proposed PSAC architecture.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3992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3024648" y="3502128"/>
            <a:ext cx="3258165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50" dirty="0" smtClean="0"/>
              <a:t>Thank you!</a:t>
            </a:r>
            <a:endParaRPr lang="en-US" sz="405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561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03020" y="1946364"/>
            <a:ext cx="7149002" cy="3507085"/>
          </a:xfrm>
          <a:noFill/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b="1" dirty="0" smtClean="0">
                <a:solidFill>
                  <a:schemeClr val="tx1"/>
                </a:solidFill>
                <a:ea typeface="新細明體" charset="-120"/>
              </a:rPr>
              <a:t>Introduction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Related Work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Proposed Method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Experiments and Results</a:t>
            </a:r>
            <a:endParaRPr kumimoji="1" lang="en-US" altLang="zh-CN" sz="3200" dirty="0">
              <a:ea typeface="新細明體" charset="-12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8475" y="700216"/>
            <a:ext cx="8147051" cy="659398"/>
          </a:xfrm>
        </p:spPr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684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-62391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Introduction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Problem Statement</a:t>
            </a:r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Video Question Answering: answer the question based on given video</a:t>
            </a:r>
          </a:p>
          <a:p>
            <a:pPr marL="457200" lvl="1" indent="0">
              <a:buNone/>
            </a:pPr>
            <a:r>
              <a:rPr lang="en-US" altLang="zh-CN" sz="1600" dirty="0" smtClean="0">
                <a:solidFill>
                  <a:schemeClr val="tx1"/>
                </a:solidFill>
              </a:rPr>
              <a:t>	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4</a:t>
            </a:fld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8" y="2574324"/>
            <a:ext cx="1894060" cy="36213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49743" y="3261612"/>
            <a:ext cx="53957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Question: What does the man do before laugh?</a:t>
            </a:r>
          </a:p>
          <a:p>
            <a:pPr marL="1489075" lvl="2" indent="-457200">
              <a:buAutoNum type="alphaUcPeriod"/>
            </a:pPr>
            <a:r>
              <a:rPr lang="en-US" altLang="zh-CN" dirty="0" smtClean="0"/>
              <a:t>-----</a:t>
            </a:r>
          </a:p>
          <a:p>
            <a:pPr marL="1489075" lvl="2" indent="-457200">
              <a:buAutoNum type="alphaUcPeriod"/>
            </a:pPr>
            <a:r>
              <a:rPr lang="en-US" altLang="zh-CN" dirty="0" smtClean="0">
                <a:solidFill>
                  <a:srgbClr val="FF0000"/>
                </a:solidFill>
              </a:rPr>
              <a:t>Sit on the chair</a:t>
            </a:r>
          </a:p>
          <a:p>
            <a:pPr marL="1489075" lvl="2" indent="-457200">
              <a:buAutoNum type="alphaUcPeriod"/>
            </a:pPr>
            <a:r>
              <a:rPr lang="en-US" altLang="zh-CN" dirty="0" smtClean="0"/>
              <a:t>-----</a:t>
            </a:r>
          </a:p>
          <a:p>
            <a:pPr marL="1489075" lvl="2" indent="-457200">
              <a:buAutoNum type="alphaUcPeriod"/>
            </a:pPr>
            <a:r>
              <a:rPr lang="en-US" altLang="zh-CN" dirty="0" smtClean="0"/>
              <a:t>-----</a:t>
            </a:r>
          </a:p>
          <a:p>
            <a:pPr marL="1489075" lvl="2" indent="-457200">
              <a:buAutoNum type="alphaUcPeriod"/>
            </a:pPr>
            <a:r>
              <a:rPr lang="en-US" altLang="zh-CN" dirty="0" smtClean="0"/>
              <a:t>-----</a:t>
            </a:r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915329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03020" y="1946364"/>
            <a:ext cx="7149002" cy="3507085"/>
          </a:xfrm>
          <a:noFill/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>
                <a:ea typeface="新細明體" charset="-120"/>
              </a:rPr>
              <a:t>Introduction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b="1" dirty="0" smtClean="0">
                <a:solidFill>
                  <a:schemeClr val="tx1"/>
                </a:solidFill>
                <a:ea typeface="新細明體" charset="-120"/>
              </a:rPr>
              <a:t>Related Work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Proposed Method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Experiments and Results</a:t>
            </a:r>
            <a:endParaRPr kumimoji="1" lang="en-US" altLang="zh-CN" sz="3200" dirty="0">
              <a:ea typeface="新細明體" charset="-12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8475" y="700216"/>
            <a:ext cx="8147051" cy="659398"/>
          </a:xfrm>
        </p:spPr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3060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-12965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Related 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596" y="1688756"/>
            <a:ext cx="4707794" cy="416714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71390" y="2271296"/>
            <a:ext cx="34798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Basic Visual Question Answering structure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/>
              <a:t>Traditional RNN (LSTM, </a:t>
            </a:r>
            <a:r>
              <a:rPr lang="en-US" altLang="zh-CN" sz="2400" dirty="0" smtClean="0"/>
              <a:t>GRU </a:t>
            </a:r>
            <a:r>
              <a:rPr lang="en-US" altLang="zh-CN" sz="2400" dirty="0" smtClean="0"/>
              <a:t>…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277245" y="5824153"/>
            <a:ext cx="71088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[1]</a:t>
            </a:r>
            <a:r>
              <a:rPr lang="en-US" altLang="zh-CN" sz="1400" i="1" dirty="0" smtClean="0"/>
              <a:t> Zhou Yu, Jun Yu. Beyond Bilinear:  Generalized Multi-model Factorized High-order Pooling for Visual Question Answering</a:t>
            </a:r>
            <a:endParaRPr lang="zh-CN" alt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32808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-29441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Related 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7</a:t>
            </a:fld>
            <a:endParaRPr kumimoji="1"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81938" y="1614061"/>
            <a:ext cx="5025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/>
              <a:t>Self-Attention Mechanism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1298877" y="6025663"/>
            <a:ext cx="61912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smtClean="0"/>
              <a:t>[1]</a:t>
            </a:r>
            <a:r>
              <a:rPr lang="en-US" altLang="zh-CN" sz="1400" i="1" dirty="0" smtClean="0"/>
              <a:t> Ashish </a:t>
            </a:r>
            <a:r>
              <a:rPr lang="en-US" altLang="zh-CN" sz="1400" i="1" dirty="0" err="1" smtClean="0"/>
              <a:t>Vaswani</a:t>
            </a:r>
            <a:r>
              <a:rPr lang="en-US" altLang="zh-CN" sz="1400" i="1" dirty="0" smtClean="0"/>
              <a:t>, Noam </a:t>
            </a:r>
            <a:r>
              <a:rPr lang="en-US" altLang="zh-CN" sz="1400" i="1" dirty="0" err="1" smtClean="0"/>
              <a:t>Shazeer</a:t>
            </a:r>
            <a:r>
              <a:rPr lang="en-US" altLang="zh-CN" sz="1400" i="1" dirty="0" smtClean="0"/>
              <a:t>. Attention is all you need NIPS 2017</a:t>
            </a:r>
            <a:endParaRPr lang="zh-CN" altLang="en-US" sz="1400" i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473" y="2130112"/>
            <a:ext cx="1631867" cy="3162446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05469" y="5341781"/>
            <a:ext cx="3838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Scale-Dot product Attention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676" y="2166706"/>
            <a:ext cx="2542857" cy="3257143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94478" y="5359358"/>
            <a:ext cx="38381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Multi-Head Attention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1398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303020" y="1946364"/>
            <a:ext cx="7149002" cy="3507085"/>
          </a:xfrm>
          <a:noFill/>
        </p:spPr>
        <p:txBody>
          <a:bodyPr>
            <a:noAutofit/>
          </a:bodyPr>
          <a:lstStyle/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>
                <a:ea typeface="新細明體" charset="-120"/>
              </a:rPr>
              <a:t>Introduction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>
                <a:ea typeface="新細明體" charset="-120"/>
              </a:rPr>
              <a:t>Related Work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b="1" dirty="0" smtClean="0">
                <a:solidFill>
                  <a:schemeClr val="tx1"/>
                </a:solidFill>
                <a:ea typeface="新細明體" charset="-120"/>
              </a:rPr>
              <a:t>Proposed Method</a:t>
            </a:r>
          </a:p>
          <a:p>
            <a:pPr>
              <a:lnSpc>
                <a:spcPct val="90000"/>
              </a:lnSpc>
              <a:buClr>
                <a:schemeClr val="tx2">
                  <a:lumMod val="60000"/>
                  <a:lumOff val="40000"/>
                </a:schemeClr>
              </a:buClr>
              <a:buSzPct val="75000"/>
              <a:buFont typeface="Wingdings" charset="2"/>
              <a:buChar char="v"/>
            </a:pPr>
            <a:r>
              <a:rPr kumimoji="1" lang="en-US" altLang="zh-CN" sz="3200" dirty="0" smtClean="0">
                <a:ea typeface="新細明體" charset="-120"/>
              </a:rPr>
              <a:t>Experiments and Results</a:t>
            </a:r>
            <a:endParaRPr kumimoji="1" lang="en-US" altLang="zh-CN" sz="3200" dirty="0">
              <a:ea typeface="新細明體" charset="-12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98475" y="700216"/>
            <a:ext cx="8147051" cy="659398"/>
          </a:xfrm>
        </p:spPr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8857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8475" y="-54155"/>
            <a:ext cx="8147051" cy="1452283"/>
          </a:xfrm>
        </p:spPr>
        <p:txBody>
          <a:bodyPr/>
          <a:lstStyle/>
          <a:p>
            <a:r>
              <a:rPr lang="en-US" altLang="zh-CN" dirty="0" smtClean="0"/>
              <a:t>Proposed Method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3600" b="1" dirty="0" smtClean="0">
                <a:solidFill>
                  <a:schemeClr val="tx1"/>
                </a:solidFill>
              </a:rPr>
              <a:t>Motivations</a:t>
            </a:r>
          </a:p>
          <a:p>
            <a:pPr lvl="1"/>
            <a:endParaRPr lang="en-US" altLang="zh-CN" dirty="0">
              <a:solidFill>
                <a:schemeClr val="tx1"/>
              </a:solidFill>
            </a:endParaRPr>
          </a:p>
          <a:p>
            <a:pPr lvl="1"/>
            <a:r>
              <a:rPr lang="en-US" altLang="zh-CN" sz="2800" dirty="0" smtClean="0">
                <a:solidFill>
                  <a:schemeClr val="tx1"/>
                </a:solidFill>
              </a:rPr>
              <a:t>1. LSTM  has weakness in modeling the long range dependencies</a:t>
            </a:r>
          </a:p>
          <a:p>
            <a:pPr lvl="1"/>
            <a:endParaRPr lang="en-US" altLang="zh-CN" sz="2800" dirty="0">
              <a:solidFill>
                <a:schemeClr val="tx1"/>
              </a:solidFill>
            </a:endParaRPr>
          </a:p>
          <a:p>
            <a:pPr lvl="1"/>
            <a:r>
              <a:rPr lang="en-US" altLang="zh-CN" sz="2800" dirty="0" smtClean="0">
                <a:solidFill>
                  <a:schemeClr val="tx1"/>
                </a:solidFill>
              </a:rPr>
              <a:t>2. Traditional RNN cannot encoding data in parallel</a:t>
            </a:r>
          </a:p>
          <a:p>
            <a:pPr marL="457200" lvl="1" indent="0">
              <a:buNone/>
            </a:pP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3D4E1D-4661-9846-8161-CD16D23C16A9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577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鞍具">
  <a:themeElements>
    <a:clrScheme name="鞍具">
      <a:dk1>
        <a:srgbClr val="302C24"/>
      </a:dk1>
      <a:lt1>
        <a:sysClr val="window" lastClr="FFFFFF"/>
      </a:lt1>
      <a:dk2>
        <a:srgbClr val="AC6416"/>
      </a:dk2>
      <a:lt2>
        <a:srgbClr val="E8E4DB"/>
      </a:lt2>
      <a:accent1>
        <a:srgbClr val="C6B178"/>
      </a:accent1>
      <a:accent2>
        <a:srgbClr val="9C5B14"/>
      </a:accent2>
      <a:accent3>
        <a:srgbClr val="71B2BC"/>
      </a:accent3>
      <a:accent4>
        <a:srgbClr val="78AA5D"/>
      </a:accent4>
      <a:accent5>
        <a:srgbClr val="867099"/>
      </a:accent5>
      <a:accent6>
        <a:srgbClr val="4C6F75"/>
      </a:accent6>
      <a:hlink>
        <a:srgbClr val="F27B0E"/>
      </a:hlink>
      <a:folHlink>
        <a:srgbClr val="989268"/>
      </a:folHlink>
    </a:clrScheme>
    <a:fontScheme name="鞍具">
      <a:maj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ajorFont>
      <a:minorFont>
        <a:latin typeface="Book Antiqua"/>
        <a:ea typeface=""/>
        <a:cs typeface=""/>
        <a:font script="Jpan" typeface="ＭＳ 明朝"/>
        <a:font script="Hans" typeface="宋体"/>
        <a:font script="Hant" typeface="新細明體"/>
      </a:minorFont>
    </a:fontScheme>
    <a:fmtScheme name="鞍具">
      <a:fillStyleLst>
        <a:solidFill>
          <a:schemeClr val="phClr"/>
        </a:solidFill>
        <a:gradFill rotWithShape="1">
          <a:gsLst>
            <a:gs pos="0">
              <a:schemeClr val="phClr"/>
            </a:gs>
            <a:gs pos="30000">
              <a:schemeClr val="phClr">
                <a:tint val="80000"/>
              </a:schemeClr>
            </a:gs>
            <a:gs pos="100000">
              <a:schemeClr val="phClr">
                <a:tint val="100000"/>
              </a:schemeClr>
            </a:gs>
          </a:gsLst>
          <a:path path="rect">
            <a:fillToRect l="50000" r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70000"/>
                <a:satMod val="120000"/>
              </a:schemeClr>
              <a:schemeClr val="phClr">
                <a:tint val="30000"/>
                <a:satMod val="120000"/>
              </a:schemeClr>
            </a:duotone>
          </a:blip>
          <a:stretch>
            <a:fillRect/>
          </a:stretch>
        </a:blipFill>
      </a:fillStyleLst>
      <a:lnStyleLst>
        <a:ln w="254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50800" cap="flat" cmpd="dbl" algn="ctr">
          <a:solidFill>
            <a:schemeClr val="phClr"/>
          </a:solidFill>
          <a:prstDash val="solid"/>
        </a:ln>
        <a:ln w="76200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FFFFFF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sunrise" dir="tl">
              <a:rot lat="0" lon="0" rev="1200000"/>
            </a:lightRig>
          </a:scene3d>
          <a:sp3d prstMaterial="softEdge">
            <a:bevelT w="0" h="0"/>
          </a:sp3d>
        </a:effectStyle>
        <a:effectStyle>
          <a:effectLst>
            <a:innerShdw blurRad="76200" dist="38100" dir="13500000">
              <a:srgbClr val="FFFFFF">
                <a:alpha val="75000"/>
              </a:srgbClr>
            </a:innerShdw>
          </a:effectLst>
          <a:scene3d>
            <a:camera prst="perspectiveFront" fov="2400000"/>
            <a:lightRig rig="twoPt" dir="tl"/>
          </a:scene3d>
          <a:sp3d>
            <a:bevelT w="25400" h="12700" prst="angle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2">
            <a:duotone>
              <a:schemeClr val="phClr">
                <a:shade val="30000"/>
                <a:satMod val="250000"/>
              </a:schemeClr>
              <a:schemeClr val="phClr">
                <a:tint val="50000"/>
                <a:satMod val="200000"/>
              </a:schemeClr>
            </a:duotone>
          </a:blip>
          <a:stretch>
            <a:fillRect/>
          </a:stretch>
        </a:blipFill>
        <a:blipFill rotWithShape="1">
          <a:blip xmlns:r="http://schemas.openxmlformats.org/officeDocument/2006/relationships" r:embed="rId3">
            <a:duotone>
              <a:schemeClr val="phClr">
                <a:shade val="90000"/>
                <a:hueMod val="90000"/>
                <a:satMod val="150000"/>
                <a:lumMod val="90000"/>
              </a:schemeClr>
              <a:schemeClr val="phClr">
                <a:tint val="70000"/>
                <a:shade val="80000"/>
                <a:satMod val="300000"/>
                <a:lumMod val="110000"/>
              </a:schemeClr>
            </a:duotone>
          </a:blip>
          <a:stretch>
            <a:fillRect/>
          </a:stretch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《未来媒体研究中心》演示文稿 moban 1</Template>
  <TotalTime>5266</TotalTime>
  <Words>479</Words>
  <Application>Microsoft Office PowerPoint</Application>
  <PresentationFormat>全屏显示(4:3)</PresentationFormat>
  <Paragraphs>134</Paragraphs>
  <Slides>23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6" baseType="lpstr">
      <vt:lpstr>Heiti SC Light</vt:lpstr>
      <vt:lpstr>新細明體</vt:lpstr>
      <vt:lpstr>等线</vt:lpstr>
      <vt:lpstr>楷体</vt:lpstr>
      <vt:lpstr>宋体</vt:lpstr>
      <vt:lpstr>微软雅黑</vt:lpstr>
      <vt:lpstr>Arial</vt:lpstr>
      <vt:lpstr>Book Antiqua</vt:lpstr>
      <vt:lpstr>Calibri</vt:lpstr>
      <vt:lpstr>Times New Roman</vt:lpstr>
      <vt:lpstr>Wingdings</vt:lpstr>
      <vt:lpstr>Wingdings 2</vt:lpstr>
      <vt:lpstr>鞍具</vt:lpstr>
      <vt:lpstr>PowerPoint 演示文稿</vt:lpstr>
      <vt:lpstr>Outline</vt:lpstr>
      <vt:lpstr>Outline</vt:lpstr>
      <vt:lpstr>Introduction</vt:lpstr>
      <vt:lpstr>Outline</vt:lpstr>
      <vt:lpstr>Related work</vt:lpstr>
      <vt:lpstr>Related Work</vt:lpstr>
      <vt:lpstr>Outline</vt:lpstr>
      <vt:lpstr>Proposed Method</vt:lpstr>
      <vt:lpstr>Proposed Method</vt:lpstr>
      <vt:lpstr>Proposed Method</vt:lpstr>
      <vt:lpstr>Proposed Method</vt:lpstr>
      <vt:lpstr>Proposed Method</vt:lpstr>
      <vt:lpstr>Proposed Method</vt:lpstr>
      <vt:lpstr>Outline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Experiments and Results</vt:lpstr>
      <vt:lpstr>Conclusion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SHUI Xiao Qin (Shirley)</dc:creator>
  <cp:lastModifiedBy>李 向鹏</cp:lastModifiedBy>
  <cp:revision>183</cp:revision>
  <dcterms:created xsi:type="dcterms:W3CDTF">2017-03-27T10:33:00Z</dcterms:created>
  <dcterms:modified xsi:type="dcterms:W3CDTF">2018-11-13T02:11:17Z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